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C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940" autoAdjust="0"/>
    <p:restoredTop sz="99368" autoAdjust="0"/>
  </p:normalViewPr>
  <p:slideViewPr>
    <p:cSldViewPr snapToGrid="0" snapToObjects="1">
      <p:cViewPr>
        <p:scale>
          <a:sx n="23" d="100"/>
          <a:sy n="23" d="100"/>
        </p:scale>
        <p:origin x="-2056" y="-80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89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90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1944" y="49156623"/>
            <a:ext cx="70736457" cy="139042138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9923" y="49156623"/>
            <a:ext cx="70736463" cy="139042138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53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1" y="7368543"/>
            <a:ext cx="19392903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1" y="10439401"/>
            <a:ext cx="19392903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3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1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74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92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90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3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3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1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1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3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6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7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559081" y="8435343"/>
            <a:ext cx="35547303" cy="1797634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1946" y="8435343"/>
            <a:ext cx="105925617" cy="1797634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51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AD784-DD99-0F4D-848C-B8966D56E58A}" type="datetimeFigureOut">
              <a:rPr lang="en-US" smtClean="0"/>
              <a:t>9/26/15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32A4E-EEB2-5D41-99E6-EFA507888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9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6.jpg"/><Relationship Id="rId8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0" y="16711"/>
            <a:ext cx="43891200" cy="32918400"/>
          </a:xfrm>
          <a:prstGeom prst="rect">
            <a:avLst/>
          </a:prstGeom>
          <a:solidFill>
            <a:srgbClr val="C9C9C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001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27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78230" y="761987"/>
            <a:ext cx="41727478" cy="566796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001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9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27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01891" y="6990762"/>
            <a:ext cx="9871166" cy="25124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17918" y="6990106"/>
            <a:ext cx="9869844" cy="10515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267928" tIns="267928" rIns="267928" bIns="267928" rtlCol="0" anchor="ctr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4800" b="1" dirty="0" smtClean="0">
                <a:latin typeface="Arial"/>
                <a:cs typeface="Arial"/>
              </a:rPr>
              <a:t>Problem</a:t>
            </a:r>
            <a:endParaRPr lang="en-US" sz="4800" b="1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03110" y="20168015"/>
            <a:ext cx="9869947" cy="10515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267928" tIns="267928" rIns="267928" bIns="267928" rtlCol="0" anchor="ctr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4800" b="1" dirty="0" smtClean="0">
                <a:latin typeface="Arial"/>
                <a:cs typeface="Arial"/>
              </a:rPr>
              <a:t>Introduction to Solution</a:t>
            </a:r>
            <a:endParaRPr lang="en-US" sz="4800" b="1" dirty="0">
              <a:latin typeface="Arial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696097" y="7010407"/>
            <a:ext cx="9871166" cy="25124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694256" y="7010935"/>
            <a:ext cx="9869947" cy="17411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267928" tIns="267928" rIns="267928" bIns="267928" rtlCol="0" anchor="ctr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4800" b="1" dirty="0" smtClean="0">
                <a:latin typeface="Arial"/>
                <a:cs typeface="Arial"/>
              </a:rPr>
              <a:t>Stakehold</a:t>
            </a:r>
            <a:r>
              <a:rPr lang="en-US" sz="4800" b="1" dirty="0" smtClean="0">
                <a:latin typeface="Arial"/>
                <a:cs typeface="Arial"/>
              </a:rPr>
              <a:t>er Analysis/ Participation Plan</a:t>
            </a:r>
            <a:endParaRPr lang="en-US" sz="4800" b="1" dirty="0">
              <a:latin typeface="Arial"/>
              <a:cs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300785" y="7010407"/>
            <a:ext cx="9871166" cy="2512431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2306461" y="7000554"/>
            <a:ext cx="9865490" cy="10515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267928" tIns="267928" rIns="267928" bIns="267928" rtlCol="0" anchor="ctr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4800" b="1" dirty="0" smtClean="0">
                <a:latin typeface="Arial"/>
                <a:cs typeface="Arial"/>
              </a:rPr>
              <a:t>Design</a:t>
            </a:r>
            <a:endParaRPr lang="en-US" sz="4800" b="1" dirty="0">
              <a:latin typeface="Arial"/>
              <a:cs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931796" y="6989654"/>
            <a:ext cx="9871166" cy="2512431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1103110" y="7906136"/>
            <a:ext cx="9869947" cy="435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46003" tIns="449903" rIns="446003" bIns="449903">
            <a:spAutoFit/>
          </a:bodyPr>
          <a:lstStyle/>
          <a:p>
            <a:pPr algn="just" defTabSz="3709786">
              <a:spcBef>
                <a:spcPct val="50000"/>
              </a:spcBef>
            </a:pPr>
            <a:r>
              <a:rPr lang="en-US" sz="2800" dirty="0" smtClean="0"/>
              <a:t>Your abstract should go here. This should be a summary of your project proposal</a:t>
            </a:r>
            <a:r>
              <a:rPr lang="en-US" sz="2800" dirty="0" smtClean="0"/>
              <a:t>. It should address: </a:t>
            </a:r>
          </a:p>
          <a:p>
            <a:pPr algn="just" defTabSz="3709786">
              <a:spcBef>
                <a:spcPct val="50000"/>
              </a:spcBef>
            </a:pPr>
            <a:endParaRPr lang="en-US" sz="2800" dirty="0"/>
          </a:p>
          <a:p>
            <a:pPr marL="514350" indent="-514350" algn="just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800" dirty="0" smtClean="0"/>
              <a:t>What is the problem? </a:t>
            </a:r>
          </a:p>
          <a:p>
            <a:pPr marL="514350" indent="-514350" algn="just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800" dirty="0" smtClean="0"/>
              <a:t>Why is it a problem?</a:t>
            </a:r>
          </a:p>
          <a:p>
            <a:pPr marL="514350" indent="-514350" algn="just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800" dirty="0" smtClean="0"/>
              <a:t>Who does it effe</a:t>
            </a:r>
            <a:r>
              <a:rPr lang="en-US" sz="2800" dirty="0" smtClean="0"/>
              <a:t>ct?</a:t>
            </a:r>
            <a:endParaRPr lang="en-US" sz="2600" dirty="0"/>
          </a:p>
        </p:txBody>
      </p:sp>
      <p:sp>
        <p:nvSpPr>
          <p:cNvPr id="31" name="Rectangle 30"/>
          <p:cNvSpPr/>
          <p:nvPr/>
        </p:nvSpPr>
        <p:spPr>
          <a:xfrm>
            <a:off x="1078230" y="20653348"/>
            <a:ext cx="9869947" cy="1018143"/>
          </a:xfrm>
          <a:prstGeom prst="rect">
            <a:avLst/>
          </a:prstGeom>
        </p:spPr>
        <p:txBody>
          <a:bodyPr wrap="square" lIns="267928" tIns="267928" rIns="267928" bIns="267928">
            <a:spAutoFit/>
          </a:bodyPr>
          <a:lstStyle/>
          <a:p>
            <a:pPr marL="498448" indent="-449238" defTabSz="3709786">
              <a:spcBef>
                <a:spcPct val="50000"/>
              </a:spcBef>
              <a:buFontTx/>
              <a:buChar char="•"/>
            </a:pPr>
            <a:endParaRPr lang="en-US" sz="3100" dirty="0"/>
          </a:p>
        </p:txBody>
      </p:sp>
      <p:sp>
        <p:nvSpPr>
          <p:cNvPr id="16" name="TextBox 15"/>
          <p:cNvSpPr txBox="1"/>
          <p:nvPr/>
        </p:nvSpPr>
        <p:spPr>
          <a:xfrm>
            <a:off x="32935761" y="20482856"/>
            <a:ext cx="9869947" cy="10515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267928" tIns="267928" rIns="267928" bIns="267928" rtlCol="0" anchor="ctr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4800" b="1" dirty="0" smtClean="0">
                <a:latin typeface="Arial"/>
                <a:cs typeface="Arial"/>
              </a:rPr>
              <a:t>Conclusions</a:t>
            </a:r>
            <a:endParaRPr lang="en-US" sz="4800" b="1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935761" y="28297729"/>
            <a:ext cx="9869947" cy="10515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267928" tIns="267928" rIns="267928" bIns="267928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en-US" sz="4800" b="1" dirty="0" smtClean="0">
                <a:latin typeface="Arial"/>
                <a:cs typeface="Arial"/>
              </a:rPr>
              <a:t>Acknowledgements</a:t>
            </a:r>
            <a:endParaRPr lang="en-US" sz="4800" b="1" dirty="0">
              <a:latin typeface="Arial"/>
              <a:cs typeface="Arial"/>
            </a:endParaRPr>
          </a:p>
        </p:txBody>
      </p:sp>
      <p:sp>
        <p:nvSpPr>
          <p:cNvPr id="553" name="TextBox 552"/>
          <p:cNvSpPr txBox="1"/>
          <p:nvPr/>
        </p:nvSpPr>
        <p:spPr>
          <a:xfrm>
            <a:off x="32931796" y="24349740"/>
            <a:ext cx="9873912" cy="10515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267928" tIns="267928" rIns="267928" bIns="267928" rtlCol="0" anchor="ctr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4800" b="1" dirty="0" smtClean="0">
                <a:latin typeface="Arial"/>
                <a:cs typeface="Arial"/>
              </a:rPr>
              <a:t>Future Work</a:t>
            </a:r>
            <a:endParaRPr lang="en-US" sz="4800" b="1" dirty="0">
              <a:latin typeface="Arial"/>
              <a:cs typeface="Arial"/>
            </a:endParaRPr>
          </a:p>
        </p:txBody>
      </p:sp>
      <p:sp>
        <p:nvSpPr>
          <p:cNvPr id="554" name="Rectangle 553"/>
          <p:cNvSpPr/>
          <p:nvPr/>
        </p:nvSpPr>
        <p:spPr>
          <a:xfrm>
            <a:off x="32935761" y="21519567"/>
            <a:ext cx="9869947" cy="1394656"/>
          </a:xfrm>
          <a:prstGeom prst="rect">
            <a:avLst/>
          </a:prstGeom>
        </p:spPr>
        <p:txBody>
          <a:bodyPr wrap="square" lIns="267928" tIns="267928" rIns="267928" bIns="267928">
            <a:spAutoFit/>
          </a:bodyPr>
          <a:lstStyle/>
          <a:p>
            <a:pPr marL="498448" indent="-449238" defTabSz="3709786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600" dirty="0" smtClean="0"/>
              <a:t>Include your bulleted conclusions here</a:t>
            </a:r>
          </a:p>
          <a:p>
            <a:pPr marL="498448" indent="-449238" defTabSz="3709786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endParaRPr lang="en-US" sz="2600" dirty="0"/>
          </a:p>
        </p:txBody>
      </p:sp>
      <p:sp>
        <p:nvSpPr>
          <p:cNvPr id="555" name="Rectangle 554"/>
          <p:cNvSpPr/>
          <p:nvPr/>
        </p:nvSpPr>
        <p:spPr>
          <a:xfrm>
            <a:off x="32935761" y="25425088"/>
            <a:ext cx="9869947" cy="1714744"/>
          </a:xfrm>
          <a:prstGeom prst="rect">
            <a:avLst/>
          </a:prstGeom>
        </p:spPr>
        <p:txBody>
          <a:bodyPr wrap="square" lIns="267928" tIns="267928" rIns="267928" bIns="267928">
            <a:spAutoFit/>
          </a:bodyPr>
          <a:lstStyle/>
          <a:p>
            <a:pPr marL="498448" indent="-449238" defTabSz="3709786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600" dirty="0" smtClean="0"/>
              <a:t>How do you plan to maintain the </a:t>
            </a:r>
            <a:r>
              <a:rPr lang="en-US" sz="2600" dirty="0" smtClean="0"/>
              <a:t>success of your design and its implementation?</a:t>
            </a:r>
          </a:p>
          <a:p>
            <a:pPr marL="498448" indent="-449238" defTabSz="3709786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endParaRPr lang="en-US" sz="2600" dirty="0" smtClean="0"/>
          </a:p>
        </p:txBody>
      </p:sp>
      <p:sp>
        <p:nvSpPr>
          <p:cNvPr id="564" name="Text Box 4"/>
          <p:cNvSpPr txBox="1">
            <a:spLocks noChangeArrowheads="1"/>
          </p:cNvSpPr>
          <p:nvPr/>
        </p:nvSpPr>
        <p:spPr bwMode="auto">
          <a:xfrm>
            <a:off x="1733162" y="30089150"/>
            <a:ext cx="8606044" cy="164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46003" tIns="449903" rIns="446003" bIns="449903">
            <a:spAutoFit/>
          </a:bodyPr>
          <a:lstStyle/>
          <a:p>
            <a:pPr algn="just" defTabSz="3709786">
              <a:spcBef>
                <a:spcPct val="50000"/>
              </a:spcBef>
            </a:pPr>
            <a:r>
              <a:rPr lang="en-US" sz="2400" b="1" dirty="0" smtClean="0"/>
              <a:t>Figure 2. Include relevant figures with captions. </a:t>
            </a:r>
            <a:r>
              <a:rPr lang="en-US" sz="2400" dirty="0" smtClean="0"/>
              <a:t>Further explanation of the figure may be necessary.</a:t>
            </a:r>
            <a:endParaRPr lang="en-US" sz="2400" b="1" dirty="0"/>
          </a:p>
        </p:txBody>
      </p:sp>
      <p:sp>
        <p:nvSpPr>
          <p:cNvPr id="565" name="Text Box 4"/>
          <p:cNvSpPr txBox="1">
            <a:spLocks noChangeArrowheads="1"/>
          </p:cNvSpPr>
          <p:nvPr/>
        </p:nvSpPr>
        <p:spPr bwMode="auto">
          <a:xfrm>
            <a:off x="1733162" y="18574001"/>
            <a:ext cx="8606044" cy="164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46003" tIns="449903" rIns="446003" bIns="449903">
            <a:spAutoFit/>
          </a:bodyPr>
          <a:lstStyle/>
          <a:p>
            <a:pPr algn="just" defTabSz="3709786">
              <a:spcBef>
                <a:spcPct val="50000"/>
              </a:spcBef>
            </a:pPr>
            <a:r>
              <a:rPr lang="en-US" sz="2400" b="1" dirty="0" smtClean="0"/>
              <a:t>Figure 1. Include Figures with captions where relevant. </a:t>
            </a:r>
            <a:r>
              <a:rPr lang="en-US" sz="2400" dirty="0" smtClean="0"/>
              <a:t>Further explanation of the figure may be necessary.</a:t>
            </a:r>
            <a:endParaRPr lang="en-US" sz="2400" b="1" dirty="0"/>
          </a:p>
        </p:txBody>
      </p:sp>
      <p:sp>
        <p:nvSpPr>
          <p:cNvPr id="584" name="Text Box 4"/>
          <p:cNvSpPr txBox="1">
            <a:spLocks noChangeArrowheads="1"/>
          </p:cNvSpPr>
          <p:nvPr/>
        </p:nvSpPr>
        <p:spPr bwMode="auto">
          <a:xfrm>
            <a:off x="22562316" y="28565650"/>
            <a:ext cx="9203528" cy="164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46003" tIns="449903" rIns="446003" bIns="449903">
            <a:spAutoFit/>
          </a:bodyPr>
          <a:lstStyle/>
          <a:p>
            <a:pPr algn="just" defTabSz="3709786">
              <a:spcBef>
                <a:spcPct val="50000"/>
              </a:spcBef>
            </a:pPr>
            <a:r>
              <a:rPr lang="en-US" sz="2400" b="1" dirty="0" smtClean="0"/>
              <a:t>Figure 7. Include relevant figures with captions. </a:t>
            </a:r>
            <a:r>
              <a:rPr lang="en-US" sz="2400" dirty="0" smtClean="0"/>
              <a:t>Further explanation of the figure may be necessary. </a:t>
            </a:r>
            <a:endParaRPr lang="en-US" sz="2400" b="1" dirty="0"/>
          </a:p>
        </p:txBody>
      </p:sp>
      <p:sp>
        <p:nvSpPr>
          <p:cNvPr id="601" name="Rectangle 600"/>
          <p:cNvSpPr/>
          <p:nvPr/>
        </p:nvSpPr>
        <p:spPr>
          <a:xfrm>
            <a:off x="1117918" y="21329465"/>
            <a:ext cx="9869947" cy="3942020"/>
          </a:xfrm>
          <a:prstGeom prst="rect">
            <a:avLst/>
          </a:prstGeom>
        </p:spPr>
        <p:txBody>
          <a:bodyPr wrap="square" lIns="267928" tIns="267928" rIns="267928" bIns="267928">
            <a:spAutoFit/>
          </a:bodyPr>
          <a:lstStyle/>
          <a:p>
            <a:pPr marL="49210" defTabSz="3709786">
              <a:spcBef>
                <a:spcPct val="50000"/>
              </a:spcBef>
            </a:pPr>
            <a:r>
              <a:rPr lang="en-US" sz="2600" dirty="0" smtClean="0"/>
              <a:t>This section should address the following questions:</a:t>
            </a:r>
          </a:p>
          <a:p>
            <a:pPr marL="49210" defTabSz="3709786">
              <a:spcBef>
                <a:spcPct val="50000"/>
              </a:spcBef>
            </a:pPr>
            <a:endParaRPr lang="en-US" sz="2600" dirty="0"/>
          </a:p>
          <a:p>
            <a:pPr marL="563560" indent="-514350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600" dirty="0" smtClean="0"/>
              <a:t>What is your solution? </a:t>
            </a:r>
          </a:p>
          <a:p>
            <a:pPr marL="563560" indent="-514350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600" dirty="0" smtClean="0"/>
              <a:t>How does your solution address the problem? </a:t>
            </a:r>
          </a:p>
          <a:p>
            <a:pPr marL="49210" defTabSz="3709786">
              <a:spcBef>
                <a:spcPct val="50000"/>
              </a:spcBef>
            </a:pPr>
            <a:endParaRPr lang="en-US" sz="2600" dirty="0"/>
          </a:p>
          <a:p>
            <a:pPr marL="49210" defTabSz="3709786">
              <a:spcBef>
                <a:spcPct val="50000"/>
              </a:spcBef>
            </a:pPr>
            <a:endParaRPr lang="en-US" sz="26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251898" y="2460141"/>
            <a:ext cx="31375713" cy="4529513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>
              <a:spcAft>
                <a:spcPts val="500"/>
              </a:spcAft>
            </a:pPr>
            <a:r>
              <a:rPr lang="en-US" sz="8000" b="1" dirty="0" smtClean="0">
                <a:latin typeface="Arial"/>
                <a:cs typeface="Arial"/>
              </a:rPr>
              <a:t>Title</a:t>
            </a:r>
          </a:p>
          <a:p>
            <a:pPr algn="ctr">
              <a:spcAft>
                <a:spcPts val="500"/>
              </a:spcAft>
            </a:pPr>
            <a:endParaRPr lang="en-US" sz="1400" b="1" dirty="0" smtClean="0">
              <a:latin typeface="Arial"/>
              <a:cs typeface="Arial"/>
            </a:endParaRPr>
          </a:p>
          <a:p>
            <a:pPr algn="ctr">
              <a:spcAft>
                <a:spcPts val="500"/>
              </a:spcAft>
            </a:pPr>
            <a:endParaRPr lang="en-US" sz="1000" b="1" dirty="0" smtClean="0">
              <a:latin typeface="Arial"/>
              <a:cs typeface="Arial"/>
            </a:endParaRPr>
          </a:p>
          <a:p>
            <a:pPr algn="ctr"/>
            <a:r>
              <a:rPr lang="en-US" sz="4400" b="1" dirty="0" smtClean="0">
                <a:latin typeface="Arial"/>
                <a:cs typeface="Arial"/>
              </a:rPr>
              <a:t>Author 1</a:t>
            </a:r>
            <a:r>
              <a:rPr lang="en-US" sz="4400" b="1" baseline="30000" dirty="0" smtClean="0">
                <a:latin typeface="Arial"/>
                <a:cs typeface="Arial"/>
              </a:rPr>
              <a:t>1</a:t>
            </a:r>
            <a:r>
              <a:rPr lang="en-US" sz="4400" b="1" dirty="0" smtClean="0">
                <a:latin typeface="Arial"/>
                <a:cs typeface="Arial"/>
              </a:rPr>
              <a:t>, Author 2</a:t>
            </a:r>
            <a:r>
              <a:rPr lang="en-US" sz="4400" b="1" baseline="30000" dirty="0" smtClean="0">
                <a:latin typeface="Arial"/>
                <a:cs typeface="Arial"/>
              </a:rPr>
              <a:t>2</a:t>
            </a:r>
            <a:r>
              <a:rPr lang="en-US" sz="4400" b="1" dirty="0" smtClean="0">
                <a:latin typeface="Arial"/>
                <a:cs typeface="Arial"/>
              </a:rPr>
              <a:t>, Author 3</a:t>
            </a:r>
            <a:r>
              <a:rPr lang="en-US" sz="4400" b="1" baseline="30000" dirty="0" smtClean="0">
                <a:latin typeface="Arial"/>
                <a:cs typeface="Arial"/>
              </a:rPr>
              <a:t>2</a:t>
            </a:r>
            <a:r>
              <a:rPr lang="en-US" sz="4400" b="1" dirty="0" smtClean="0">
                <a:latin typeface="Arial"/>
                <a:cs typeface="Arial"/>
              </a:rPr>
              <a:t>, Author 4</a:t>
            </a:r>
            <a:r>
              <a:rPr lang="en-US" sz="4400" b="1" baseline="30000" dirty="0" smtClean="0">
                <a:latin typeface="Arial"/>
                <a:cs typeface="Arial"/>
              </a:rPr>
              <a:t>2</a:t>
            </a:r>
            <a:endParaRPr lang="en-US" sz="1200" b="1" baseline="30000" dirty="0" smtClean="0">
              <a:latin typeface="Arial"/>
              <a:cs typeface="Arial"/>
            </a:endParaRPr>
          </a:p>
          <a:p>
            <a:pPr algn="ctr"/>
            <a:r>
              <a:rPr lang="en-US" sz="3600" baseline="30000" dirty="0" smtClean="0"/>
              <a:t>1 </a:t>
            </a:r>
            <a:r>
              <a:rPr lang="en-US" sz="3600" dirty="0" smtClean="0"/>
              <a:t>Author affiliation 1 </a:t>
            </a:r>
            <a:r>
              <a:rPr lang="en-US" sz="3600" baseline="30000" dirty="0" smtClean="0"/>
              <a:t>2 </a:t>
            </a:r>
            <a:r>
              <a:rPr lang="en-US" sz="3600" dirty="0" smtClean="0"/>
              <a:t>Author Affiliation 2</a:t>
            </a:r>
            <a:endParaRPr lang="en-US" sz="3600" baseline="30000" dirty="0" smtClean="0"/>
          </a:p>
          <a:p>
            <a:pPr algn="ctr"/>
            <a:endParaRPr lang="en-US" sz="4400" b="1" dirty="0" smtClean="0">
              <a:latin typeface="Arial"/>
              <a:cs typeface="Arial"/>
            </a:endParaRPr>
          </a:p>
          <a:p>
            <a:pPr algn="ctr"/>
            <a:r>
              <a:rPr lang="en-US" sz="4800" b="1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en-US" sz="4400" b="1" i="1" dirty="0" smtClean="0">
                <a:latin typeface="Arial"/>
                <a:cs typeface="Arial"/>
              </a:rPr>
              <a:t> </a:t>
            </a:r>
            <a:endParaRPr lang="en-US" sz="4400" b="1" i="1" dirty="0">
              <a:latin typeface="Arial"/>
              <a:cs typeface="Arial"/>
            </a:endParaRPr>
          </a:p>
        </p:txBody>
      </p:sp>
      <p:sp>
        <p:nvSpPr>
          <p:cNvPr id="568" name="Text Box 4"/>
          <p:cNvSpPr txBox="1">
            <a:spLocks noChangeArrowheads="1"/>
          </p:cNvSpPr>
          <p:nvPr/>
        </p:nvSpPr>
        <p:spPr bwMode="auto">
          <a:xfrm>
            <a:off x="11710968" y="29549631"/>
            <a:ext cx="9806197" cy="164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46003" tIns="449903" rIns="446003" bIns="449903">
            <a:spAutoFit/>
          </a:bodyPr>
          <a:lstStyle/>
          <a:p>
            <a:pPr algn="just" defTabSz="3709786">
              <a:spcBef>
                <a:spcPct val="50000"/>
              </a:spcBef>
            </a:pPr>
            <a:r>
              <a:rPr lang="en-US" sz="2400" b="1" dirty="0" smtClean="0"/>
              <a:t>Figure 5. Include relevant figures with captions.</a:t>
            </a:r>
            <a:r>
              <a:rPr lang="en-US" sz="2400" dirty="0" smtClean="0"/>
              <a:t> Further explanation of the figure may be necessary.</a:t>
            </a:r>
            <a:endParaRPr lang="en-US" sz="2400" b="1" dirty="0"/>
          </a:p>
        </p:txBody>
      </p:sp>
      <p:sp>
        <p:nvSpPr>
          <p:cNvPr id="421" name="Text Box 4"/>
          <p:cNvSpPr txBox="1">
            <a:spLocks noChangeArrowheads="1"/>
          </p:cNvSpPr>
          <p:nvPr/>
        </p:nvSpPr>
        <p:spPr bwMode="auto">
          <a:xfrm>
            <a:off x="11710968" y="8752083"/>
            <a:ext cx="9869947" cy="715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46003" tIns="449903" rIns="446003" bIns="449903">
            <a:spAutoFit/>
          </a:bodyPr>
          <a:lstStyle/>
          <a:p>
            <a:pPr algn="just" defTabSz="3709786">
              <a:spcBef>
                <a:spcPct val="50000"/>
              </a:spcBef>
            </a:pPr>
            <a:r>
              <a:rPr lang="en-US" sz="2800" dirty="0" smtClean="0"/>
              <a:t>Your content should go here. This should present the details of your project </a:t>
            </a:r>
            <a:r>
              <a:rPr lang="en-US" sz="2800" dirty="0" smtClean="0"/>
              <a:t>proposal. Questions you can address include: </a:t>
            </a:r>
          </a:p>
          <a:p>
            <a:pPr algn="just" defTabSz="3709786">
              <a:spcBef>
                <a:spcPct val="50000"/>
              </a:spcBef>
            </a:pPr>
            <a:endParaRPr lang="en-US" sz="2800" dirty="0"/>
          </a:p>
          <a:p>
            <a:pPr marL="514350" indent="-514350" algn="just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800" dirty="0" smtClean="0"/>
              <a:t>Who is affected by the problem? </a:t>
            </a:r>
          </a:p>
          <a:p>
            <a:pPr marL="514350" indent="-514350" algn="just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800" dirty="0" smtClean="0"/>
              <a:t>Who will be building/managing your solution?</a:t>
            </a:r>
          </a:p>
          <a:p>
            <a:pPr marL="514350" indent="-514350" algn="just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800" dirty="0" smtClean="0"/>
              <a:t>Wha</a:t>
            </a:r>
            <a:r>
              <a:rPr lang="en-US" sz="2800" dirty="0" smtClean="0"/>
              <a:t>t materials will be used and where are they coming from?</a:t>
            </a:r>
            <a:endParaRPr lang="en-US" sz="2800" dirty="0" smtClean="0"/>
          </a:p>
          <a:p>
            <a:pPr marL="514350" indent="-514350" algn="just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800" dirty="0" smtClean="0"/>
              <a:t>Who is affected by the solution? </a:t>
            </a:r>
            <a:r>
              <a:rPr lang="en-US" sz="2800" dirty="0" smtClean="0"/>
              <a:t>How, specifically, will they be affected?</a:t>
            </a:r>
            <a:endParaRPr lang="en-US" sz="2800" dirty="0" smtClean="0"/>
          </a:p>
          <a:p>
            <a:pPr marL="514350" indent="-514350" algn="just" defTabSz="3709786">
              <a:spcBef>
                <a:spcPct val="50000"/>
              </a:spcBef>
              <a:buFont typeface="+mj-lt"/>
              <a:buAutoNum type="arabicPeriod"/>
            </a:pPr>
            <a:r>
              <a:rPr lang="en-US" sz="2800" dirty="0" smtClean="0"/>
              <a:t>How do you plan to engage those affected by both the problem and the solution?</a:t>
            </a:r>
          </a:p>
        </p:txBody>
      </p:sp>
      <p:pic>
        <p:nvPicPr>
          <p:cNvPr id="10" name="Picture 9" descr="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24" y="2823005"/>
            <a:ext cx="7796845" cy="2047846"/>
          </a:xfrm>
          <a:prstGeom prst="rect">
            <a:avLst/>
          </a:prstGeom>
        </p:spPr>
      </p:pic>
      <p:pic>
        <p:nvPicPr>
          <p:cNvPr id="19" name="Picture 18" descr="SEE LOGO (1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9" t="10280" r="27479" b="12673"/>
          <a:stretch/>
        </p:blipFill>
        <p:spPr>
          <a:xfrm>
            <a:off x="4183372" y="2302273"/>
            <a:ext cx="4137051" cy="3360973"/>
          </a:xfrm>
          <a:prstGeom prst="rect">
            <a:avLst/>
          </a:prstGeom>
        </p:spPr>
      </p:pic>
      <p:pic>
        <p:nvPicPr>
          <p:cNvPr id="21" name="Picture 20" descr="0_jacobs_institute_head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704" y="30744178"/>
            <a:ext cx="3423367" cy="963319"/>
          </a:xfrm>
          <a:prstGeom prst="rect">
            <a:avLst/>
          </a:prstGeom>
        </p:spPr>
      </p:pic>
      <p:pic>
        <p:nvPicPr>
          <p:cNvPr id="22" name="Picture 21" descr="6a00d8341bfd0c53ef01a73d882d69970d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29" b="22504"/>
          <a:stretch/>
        </p:blipFill>
        <p:spPr>
          <a:xfrm>
            <a:off x="34856747" y="29711434"/>
            <a:ext cx="2200943" cy="755431"/>
          </a:xfrm>
          <a:prstGeom prst="rect">
            <a:avLst/>
          </a:prstGeom>
        </p:spPr>
      </p:pic>
      <p:pic>
        <p:nvPicPr>
          <p:cNvPr id="192" name="Picture 191" descr="aguaclaralog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951" y="30928891"/>
            <a:ext cx="3042018" cy="699664"/>
          </a:xfrm>
          <a:prstGeom prst="rect">
            <a:avLst/>
          </a:prstGeom>
        </p:spPr>
      </p:pic>
      <p:pic>
        <p:nvPicPr>
          <p:cNvPr id="193" name="Picture 192" descr="net-impact-log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4690" y="30581574"/>
            <a:ext cx="1383729" cy="1253122"/>
          </a:xfrm>
          <a:prstGeom prst="rect">
            <a:avLst/>
          </a:prstGeom>
        </p:spPr>
      </p:pic>
      <p:pic>
        <p:nvPicPr>
          <p:cNvPr id="34" name="Picture 33" descr="TianyiSun_Calientamigos_Circle_Final-800x600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81" t="18497" r="3643" b="68190"/>
          <a:stretch/>
        </p:blipFill>
        <p:spPr>
          <a:xfrm>
            <a:off x="38779366" y="29817189"/>
            <a:ext cx="1640763" cy="55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2701</TotalTime>
  <Words>268</Words>
  <Application>Microsoft Macintosh PowerPoint</Application>
  <PresentationFormat>Custom</PresentationFormat>
  <Paragraphs>37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</dc:creator>
  <cp:lastModifiedBy>Alison </cp:lastModifiedBy>
  <cp:revision>104</cp:revision>
  <dcterms:created xsi:type="dcterms:W3CDTF">2015-07-22T21:06:14Z</dcterms:created>
  <dcterms:modified xsi:type="dcterms:W3CDTF">2015-09-26T17:19:56Z</dcterms:modified>
</cp:coreProperties>
</file>